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Montserrat Light"/>
      <p:regular r:id="rId19"/>
      <p:bold r:id="rId20"/>
      <p:italic r:id="rId21"/>
      <p:boldItalic r:id="rId22"/>
    </p:embeddedFont>
    <p:embeddedFont>
      <p:font typeface="Montserrat ExtraBold"/>
      <p:bold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Light-bold.fntdata"/><Relationship Id="rId11" Type="http://schemas.openxmlformats.org/officeDocument/2006/relationships/slide" Target="slides/slide7.xml"/><Relationship Id="rId22" Type="http://schemas.openxmlformats.org/officeDocument/2006/relationships/font" Target="fonts/MontserratLight-boldItalic.fntdata"/><Relationship Id="rId10" Type="http://schemas.openxmlformats.org/officeDocument/2006/relationships/slide" Target="slides/slide6.xml"/><Relationship Id="rId21" Type="http://schemas.openxmlformats.org/officeDocument/2006/relationships/font" Target="fonts/MontserratLight-italic.fntdata"/><Relationship Id="rId13" Type="http://schemas.openxmlformats.org/officeDocument/2006/relationships/slide" Target="slides/slide9.xml"/><Relationship Id="rId24" Type="http://schemas.openxmlformats.org/officeDocument/2006/relationships/font" Target="fonts/MontserratExtraBold-boldItalic.fntdata"/><Relationship Id="rId12" Type="http://schemas.openxmlformats.org/officeDocument/2006/relationships/slide" Target="slides/slide8.xml"/><Relationship Id="rId23" Type="http://schemas.openxmlformats.org/officeDocument/2006/relationships/font" Target="fonts/MontserratExtraBold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10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slide" Target="slides/slide1.xml"/><Relationship Id="rId19" Type="http://schemas.openxmlformats.org/officeDocument/2006/relationships/font" Target="fonts/MontserratLight-regular.fntdata"/><Relationship Id="rId6" Type="http://schemas.openxmlformats.org/officeDocument/2006/relationships/slide" Target="slides/slide2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7b319ff6a_12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7b319ff6a_1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7b319ff6a_22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7b319ff6a_2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7b319ff6a_22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7b319ff6a_2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7b319ff6a_11_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7b319ff6a_1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7b319ff6a_11_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7b319ff6a_1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BLANK_1">
    <p:bg>
      <p:bgPr>
        <a:solidFill>
          <a:srgbClr val="000000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" name="Google Shape;5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ctrTitle"/>
          </p:nvPr>
        </p:nvSpPr>
        <p:spPr>
          <a:xfrm>
            <a:off x="2438550" y="1811950"/>
            <a:ext cx="4266900" cy="11598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2438550" y="2840054"/>
            <a:ext cx="4266900" cy="7848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370425" y="1780800"/>
            <a:ext cx="4403100" cy="19443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68300" lvl="0" marL="457200" rtl="0" algn="ctr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1pPr>
            <a:lvl2pPr indent="-368300" lvl="1" marL="914400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2pPr>
            <a:lvl3pPr indent="-368300" lvl="2" marL="1371600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3pPr>
            <a:lvl4pPr indent="-368300" lvl="3" marL="1828800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4pPr>
            <a:lvl5pPr indent="-368300" lvl="4" marL="2286000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5pPr>
            <a:lvl6pPr indent="-368300" lvl="5" marL="2743200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6pPr>
            <a:lvl7pPr indent="-368300" lvl="6" marL="3200400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7pPr>
            <a:lvl8pPr indent="-368300" lvl="7" marL="3657600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8pPr>
            <a:lvl9pPr indent="-368300" lvl="8" marL="4114800" algn="ctr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/>
        </p:nvSpPr>
        <p:spPr>
          <a:xfrm>
            <a:off x="3593400" y="1162369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b="1" sz="7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indent="-368300" lvl="0" marL="45720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indent="-368300" lvl="1" marL="9144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indent="-368300" lvl="2" marL="13716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indent="-368300" lvl="3" marL="18288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indent="-368300" lvl="4" marL="22860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indent="-368300" lvl="5" marL="27432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indent="-368300" lvl="6" marL="32004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indent="-368300" lvl="7" marL="36576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indent="-368300" lvl="8" marL="411480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+ Image">
  <p:cSld name="TITLE_AND_BODY_1"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700" scaled="0"/>
        </a:gra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/>
          <p:nvPr>
            <p:ph type="title"/>
          </p:nvPr>
        </p:nvSpPr>
        <p:spPr>
          <a:xfrm>
            <a:off x="699000" y="790150"/>
            <a:ext cx="3494700" cy="8280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699000" y="1770225"/>
            <a:ext cx="3494700" cy="25833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indent="-368300" lvl="1" marL="9144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indent="-368300" lvl="2" marL="13716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indent="-368300" lvl="3" marL="18288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indent="-368300" lvl="4" marL="22860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indent="-368300" lvl="5" marL="27432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indent="-368300" lvl="6" marL="32004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indent="-368300" lvl="7" marL="36576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indent="-368300" lvl="8" marL="4114800" rtl="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700" scaled="0"/>
        </a:gra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844325" y="805325"/>
            <a:ext cx="2250300" cy="35406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/>
        </p:txBody>
      </p:sp>
      <p:sp>
        <p:nvSpPr>
          <p:cNvPr id="35" name="Google Shape;35;p7"/>
          <p:cNvSpPr txBox="1"/>
          <p:nvPr>
            <p:ph idx="2" type="body"/>
          </p:nvPr>
        </p:nvSpPr>
        <p:spPr>
          <a:xfrm>
            <a:off x="6436624" y="805325"/>
            <a:ext cx="2250300" cy="35406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1" type="body"/>
          </p:nvPr>
        </p:nvSpPr>
        <p:spPr>
          <a:xfrm>
            <a:off x="3844325" y="797725"/>
            <a:ext cx="1481700" cy="35406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41" name="Google Shape;41;p8"/>
          <p:cNvSpPr txBox="1"/>
          <p:nvPr>
            <p:ph idx="2" type="body"/>
          </p:nvPr>
        </p:nvSpPr>
        <p:spPr>
          <a:xfrm>
            <a:off x="5524777" y="797725"/>
            <a:ext cx="1481700" cy="35406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42" name="Google Shape;42;p8"/>
          <p:cNvSpPr txBox="1"/>
          <p:nvPr>
            <p:ph idx="3" type="body"/>
          </p:nvPr>
        </p:nvSpPr>
        <p:spPr>
          <a:xfrm>
            <a:off x="7205229" y="797725"/>
            <a:ext cx="1481700" cy="35406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700" scaled="0"/>
        </a:gra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457200" y="534577"/>
            <a:ext cx="8229600" cy="3936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indent="-228600" lvl="0" marL="457200" algn="ctr">
              <a:spcBef>
                <a:spcPts val="360"/>
              </a:spcBef>
              <a:spcAft>
                <a:spcPts val="100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368300" lvl="0" marL="4572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683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683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683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683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683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683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683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683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regoryfaletto.com/2019/05/19/our-entry-in-the-ocrug-hackathon-2019/" TargetMode="External"/><Relationship Id="rId4" Type="http://schemas.openxmlformats.org/officeDocument/2006/relationships/hyperlink" Target="https://www.sciencedirect.com/science/article/pii/S0013935102943380" TargetMode="External"/><Relationship Id="rId5" Type="http://schemas.openxmlformats.org/officeDocument/2006/relationships/hyperlink" Target="https://www.ncbi.nlm.nih.gov/pubmed/21962832" TargetMode="External"/><Relationship Id="rId6" Type="http://schemas.openxmlformats.org/officeDocument/2006/relationships/hyperlink" Target="https://www.atsdr.cdc.gov/csem/nitrate_2013/docs/nitrite.pd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11" Type="http://schemas.openxmlformats.org/officeDocument/2006/relationships/image" Target="../media/image16.png"/><Relationship Id="rId10" Type="http://schemas.openxmlformats.org/officeDocument/2006/relationships/image" Target="../media/image9.png"/><Relationship Id="rId9" Type="http://schemas.openxmlformats.org/officeDocument/2006/relationships/image" Target="../media/image20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Relationship Id="rId7" Type="http://schemas.openxmlformats.org/officeDocument/2006/relationships/image" Target="../media/image17.png"/><Relationship Id="rId8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SAVE THE </a:t>
            </a:r>
            <a:r>
              <a:rPr lang="en" sz="3000"/>
              <a:t>W        LD</a:t>
            </a:r>
            <a:endParaRPr sz="3000"/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8300" y="2240837"/>
            <a:ext cx="854000" cy="66172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/>
          <p:nvPr>
            <p:ph idx="4294967295" type="body"/>
          </p:nvPr>
        </p:nvSpPr>
        <p:spPr>
          <a:xfrm>
            <a:off x="1117625" y="4350175"/>
            <a:ext cx="6944400" cy="73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Greg Faletto	Javier Orraca	Shruhi Desai	Sam Park	  Faizan Haque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3667325" y="838075"/>
            <a:ext cx="5095800" cy="254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DETAILS OF OUR PRESENTATION: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 u="sng">
                <a:solidFill>
                  <a:srgbClr val="4C1130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https://gregoryfaletto.com/2019/05/19/our-entry-in-the-ocrug-hackathon-2019/</a:t>
            </a:r>
            <a:endParaRPr/>
          </a:p>
        </p:txBody>
      </p:sp>
      <p:sp>
        <p:nvSpPr>
          <p:cNvPr id="162" name="Google Shape;162;p2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22"/>
          <p:cNvSpPr txBox="1"/>
          <p:nvPr/>
        </p:nvSpPr>
        <p:spPr>
          <a:xfrm>
            <a:off x="3485975" y="3715625"/>
            <a:ext cx="52773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References: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aseline="30000"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https://www.sciencedirect.com/science/article/pii/S0013935102943380</a:t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aseline="30000"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Gender and age differences in mixed metal exposure and urinary excretion. </a:t>
            </a:r>
            <a:r>
              <a:rPr lang="en" sz="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https://www.ncbi.nlm.nih.gov/pubmed/21962832</a:t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aseline="30000"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 </a:t>
            </a:r>
            <a:r>
              <a:rPr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Nitrate/Nitrite Toxicity </a:t>
            </a:r>
            <a:r>
              <a:rPr lang="en" sz="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https://www.atsdr.cdc.gov/csem/nitrate_2013/docs/nitrite.pdf</a:t>
            </a:r>
            <a:endParaRPr sz="7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493575" y="911700"/>
            <a:ext cx="24420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% PEOPLE IN POOR/FAIR HEALTH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2010-2018</a:t>
            </a:r>
            <a:endParaRPr/>
          </a:p>
        </p:txBody>
      </p:sp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9896" y="818525"/>
            <a:ext cx="5759379" cy="3420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9900" y="818525"/>
            <a:ext cx="5759376" cy="3369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9900" y="818525"/>
            <a:ext cx="5759376" cy="3410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69900" y="818525"/>
            <a:ext cx="5759375" cy="3384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69900" y="818525"/>
            <a:ext cx="5759376" cy="3422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69900" y="818525"/>
            <a:ext cx="5759376" cy="3399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69900" y="818525"/>
            <a:ext cx="5759374" cy="339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269900" y="818525"/>
            <a:ext cx="5759376" cy="3390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269900" y="818525"/>
            <a:ext cx="5759374" cy="3368442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/>
          <p:nvPr/>
        </p:nvSpPr>
        <p:spPr>
          <a:xfrm>
            <a:off x="2176950" y="3098874"/>
            <a:ext cx="675807" cy="527763"/>
          </a:xfrm>
          <a:custGeom>
            <a:rect b="b" l="l" r="r" t="t"/>
            <a:pathLst>
              <a:path extrusionOk="0" h="14405" w="16571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2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4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699000" y="1229600"/>
            <a:ext cx="2020800" cy="300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HEALTH IMPACTS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(% PEOPLE IN FAIR OR POOR HEALTH)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CALIFORNIA COUNTY WISE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3542650" y="423725"/>
            <a:ext cx="18906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DEPENDING ON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</p:txBody>
      </p:sp>
      <p:sp>
        <p:nvSpPr>
          <p:cNvPr id="88" name="Google Shape;88;p15"/>
          <p:cNvSpPr/>
          <p:nvPr/>
        </p:nvSpPr>
        <p:spPr>
          <a:xfrm>
            <a:off x="3766394" y="3255577"/>
            <a:ext cx="548697" cy="508032"/>
          </a:xfrm>
          <a:custGeom>
            <a:rect b="b" l="l" r="r" t="t"/>
            <a:pathLst>
              <a:path extrusionOk="0" h="16620" w="15695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 txBox="1"/>
          <p:nvPr/>
        </p:nvSpPr>
        <p:spPr>
          <a:xfrm>
            <a:off x="3427725" y="1321900"/>
            <a:ext cx="1159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Population over 65</a:t>
            </a:r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4722050" y="1468325"/>
            <a:ext cx="548681" cy="508025"/>
          </a:xfrm>
          <a:custGeom>
            <a:rect b="b" l="l" r="r" t="t"/>
            <a:pathLst>
              <a:path extrusionOk="0" h="16571" w="18956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5"/>
          <p:cNvSpPr txBox="1"/>
          <p:nvPr/>
        </p:nvSpPr>
        <p:spPr>
          <a:xfrm>
            <a:off x="4607975" y="1855300"/>
            <a:ext cx="7644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Rurality</a:t>
            </a:r>
            <a:endParaRPr/>
          </a:p>
        </p:txBody>
      </p:sp>
      <p:sp>
        <p:nvSpPr>
          <p:cNvPr id="92" name="Google Shape;92;p15"/>
          <p:cNvSpPr/>
          <p:nvPr/>
        </p:nvSpPr>
        <p:spPr>
          <a:xfrm>
            <a:off x="3766392" y="2113285"/>
            <a:ext cx="548677" cy="508040"/>
          </a:xfrm>
          <a:custGeom>
            <a:rect b="b" l="l" r="r" t="t"/>
            <a:pathLst>
              <a:path extrusionOk="0" h="15136" w="19126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5"/>
          <p:cNvSpPr txBox="1"/>
          <p:nvPr/>
        </p:nvSpPr>
        <p:spPr>
          <a:xfrm>
            <a:off x="3614000" y="2506275"/>
            <a:ext cx="950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Earnings</a:t>
            </a: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4725744" y="2646670"/>
            <a:ext cx="548697" cy="508026"/>
          </a:xfrm>
          <a:custGeom>
            <a:rect b="b" l="l" r="r" t="t"/>
            <a:pathLst>
              <a:path extrusionOk="0" h="21243" w="22192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5"/>
          <p:cNvSpPr txBox="1"/>
          <p:nvPr/>
        </p:nvSpPr>
        <p:spPr>
          <a:xfrm>
            <a:off x="4466250" y="3039675"/>
            <a:ext cx="1159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Pollutant levels (uG/L)</a:t>
            </a:r>
            <a:endParaRPr/>
          </a:p>
        </p:txBody>
      </p:sp>
      <p:sp>
        <p:nvSpPr>
          <p:cNvPr id="96" name="Google Shape;96;p15"/>
          <p:cNvSpPr/>
          <p:nvPr/>
        </p:nvSpPr>
        <p:spPr>
          <a:xfrm>
            <a:off x="3861290" y="858750"/>
            <a:ext cx="292371" cy="508017"/>
          </a:xfrm>
          <a:custGeom>
            <a:rect b="b" l="l" r="r" t="t"/>
            <a:pathLst>
              <a:path extrusionOk="0" h="21073" w="8542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5"/>
          <p:cNvSpPr txBox="1"/>
          <p:nvPr/>
        </p:nvSpPr>
        <p:spPr>
          <a:xfrm>
            <a:off x="3507950" y="3703975"/>
            <a:ext cx="10656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% White Population</a:t>
            </a:r>
            <a:endParaRPr/>
          </a:p>
        </p:txBody>
      </p:sp>
      <p:pic>
        <p:nvPicPr>
          <p:cNvPr id="98" name="Google Shape;9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1700" y="550550"/>
            <a:ext cx="3460947" cy="383727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/>
          <p:nvPr/>
        </p:nvSpPr>
        <p:spPr>
          <a:xfrm>
            <a:off x="1719901" y="1100631"/>
            <a:ext cx="494806" cy="508064"/>
          </a:xfrm>
          <a:custGeom>
            <a:rect b="b" l="l" r="r" t="t"/>
            <a:pathLst>
              <a:path extrusionOk="0" h="18470" w="14722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/>
          <p:nvPr/>
        </p:nvSpPr>
        <p:spPr>
          <a:xfrm>
            <a:off x="3893775" y="753975"/>
            <a:ext cx="3842238" cy="3759481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6"/>
          <p:cNvSpPr txBox="1"/>
          <p:nvPr>
            <p:ph idx="4294967295" type="body"/>
          </p:nvPr>
        </p:nvSpPr>
        <p:spPr>
          <a:xfrm>
            <a:off x="900750" y="476700"/>
            <a:ext cx="2827800" cy="419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Insights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1277" y="946523"/>
            <a:ext cx="3478074" cy="2812699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8" name="Google Shape;108;p16"/>
          <p:cNvSpPr/>
          <p:nvPr/>
        </p:nvSpPr>
        <p:spPr>
          <a:xfrm>
            <a:off x="2724763" y="1970548"/>
            <a:ext cx="907777" cy="994794"/>
          </a:xfrm>
          <a:custGeom>
            <a:rect b="b" l="l" r="r" t="t"/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" name="Google Shape;114;p17"/>
          <p:cNvSpPr txBox="1"/>
          <p:nvPr/>
        </p:nvSpPr>
        <p:spPr>
          <a:xfrm>
            <a:off x="169800" y="4353425"/>
            <a:ext cx="8804400" cy="7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515925" y="2821288"/>
            <a:ext cx="2485500" cy="10338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GAM</a:t>
            </a:r>
            <a:endParaRPr sz="4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6" name="Google Shape;116;p17"/>
          <p:cNvSpPr/>
          <p:nvPr/>
        </p:nvSpPr>
        <p:spPr>
          <a:xfrm>
            <a:off x="1673261" y="1339948"/>
            <a:ext cx="1145591" cy="1160843"/>
          </a:xfrm>
          <a:custGeom>
            <a:rect b="b" l="l" r="r" t="t"/>
            <a:pathLst>
              <a:path extrusionOk="0" h="16668" w="16449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17" name="Google Shape;117;p17"/>
          <p:cNvSpPr/>
          <p:nvPr/>
        </p:nvSpPr>
        <p:spPr>
          <a:xfrm rot="1473024">
            <a:off x="631655" y="1919553"/>
            <a:ext cx="669785" cy="652437"/>
          </a:xfrm>
          <a:custGeom>
            <a:rect b="b" l="l" r="r" t="t"/>
            <a:pathLst>
              <a:path extrusionOk="0" h="18250" w="18737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1451691" y="1229012"/>
            <a:ext cx="293240" cy="284954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19" name="Google Shape;119;p17"/>
          <p:cNvSpPr/>
          <p:nvPr/>
        </p:nvSpPr>
        <p:spPr>
          <a:xfrm rot="2487194">
            <a:off x="1263111" y="2521964"/>
            <a:ext cx="208629" cy="202734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1275" y="304800"/>
            <a:ext cx="4691299" cy="437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/>
          <p:nvPr/>
        </p:nvSpPr>
        <p:spPr>
          <a:xfrm>
            <a:off x="3893775" y="753975"/>
            <a:ext cx="3842238" cy="3912742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18"/>
          <p:cNvSpPr txBox="1"/>
          <p:nvPr>
            <p:ph idx="4294967295" type="body"/>
          </p:nvPr>
        </p:nvSpPr>
        <p:spPr>
          <a:xfrm>
            <a:off x="900750" y="476700"/>
            <a:ext cx="2827800" cy="419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Insights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2724763" y="1970548"/>
            <a:ext cx="907777" cy="994794"/>
          </a:xfrm>
          <a:custGeom>
            <a:rect b="b" l="l" r="r" t="t"/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7625" y="939125"/>
            <a:ext cx="3551550" cy="294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AAC56A"/>
            </a:gs>
            <a:gs pos="100000">
              <a:srgbClr val="637736"/>
            </a:gs>
          </a:gsLst>
          <a:lin ang="5400012" scaled="0"/>
        </a:gra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Violations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Due to </a:t>
            </a:r>
            <a:endParaRPr/>
          </a:p>
        </p:txBody>
      </p:sp>
      <p:sp>
        <p:nvSpPr>
          <p:cNvPr id="135" name="Google Shape;135;p1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8325" y="146875"/>
            <a:ext cx="4873569" cy="208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/>
          <p:nvPr/>
        </p:nvSpPr>
        <p:spPr>
          <a:xfrm>
            <a:off x="1968077" y="2822252"/>
            <a:ext cx="751699" cy="710047"/>
          </a:xfrm>
          <a:custGeom>
            <a:rect b="b" l="l" r="r" t="t"/>
            <a:pathLst>
              <a:path extrusionOk="0" h="21243" w="22192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4625" y="2366575"/>
            <a:ext cx="4222141" cy="260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</a:t>
            </a:r>
            <a:endParaRPr/>
          </a:p>
        </p:txBody>
      </p:sp>
      <p:sp>
        <p:nvSpPr>
          <p:cNvPr id="144" name="Google Shape;144;p2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20"/>
          <p:cNvSpPr txBox="1"/>
          <p:nvPr/>
        </p:nvSpPr>
        <p:spPr>
          <a:xfrm>
            <a:off x="169800" y="4353425"/>
            <a:ext cx="8804400" cy="7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6" name="Google Shape;146;p20"/>
          <p:cNvSpPr/>
          <p:nvPr/>
        </p:nvSpPr>
        <p:spPr>
          <a:xfrm>
            <a:off x="1821832" y="1815902"/>
            <a:ext cx="899794" cy="860496"/>
          </a:xfrm>
          <a:custGeom>
            <a:rect b="b" l="l" r="r" t="t"/>
            <a:pathLst>
              <a:path extrusionOk="0" h="17228" w="17082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0"/>
          <p:cNvSpPr txBox="1"/>
          <p:nvPr>
            <p:ph idx="1" type="body"/>
          </p:nvPr>
        </p:nvSpPr>
        <p:spPr>
          <a:xfrm>
            <a:off x="3894500" y="1140300"/>
            <a:ext cx="4840200" cy="280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◦"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Nitrate, Arsenic and other metal tend to affect infants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Montserrat"/>
              <a:buChar char="◦"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Research for </a:t>
            </a: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poisoning</a:t>
            </a: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 effects on gender required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21"/>
          <p:cNvSpPr txBox="1"/>
          <p:nvPr>
            <p:ph idx="4294967295" type="ctrTitle"/>
          </p:nvPr>
        </p:nvSpPr>
        <p:spPr>
          <a:xfrm>
            <a:off x="647100" y="2112645"/>
            <a:ext cx="7949100" cy="138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THANKS</a:t>
            </a:r>
            <a:r>
              <a:rPr lang="en" sz="3600"/>
              <a:t>!</a:t>
            </a:r>
            <a:endParaRPr sz="3600"/>
          </a:p>
        </p:txBody>
      </p:sp>
      <p:sp>
        <p:nvSpPr>
          <p:cNvPr id="154" name="Google Shape;154;p21"/>
          <p:cNvSpPr txBox="1"/>
          <p:nvPr>
            <p:ph idx="4294967295" type="subTitle"/>
          </p:nvPr>
        </p:nvSpPr>
        <p:spPr>
          <a:xfrm>
            <a:off x="647100" y="3218734"/>
            <a:ext cx="7949100" cy="15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Any questions?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155" name="Google Shape;155;p21"/>
          <p:cNvSpPr/>
          <p:nvPr/>
        </p:nvSpPr>
        <p:spPr>
          <a:xfrm>
            <a:off x="4162800" y="1287775"/>
            <a:ext cx="1073858" cy="979169"/>
          </a:xfrm>
          <a:custGeom>
            <a:rect b="b" l="l" r="r" t="t"/>
            <a:pathLst>
              <a:path extrusionOk="0" h="15403" w="16717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Julie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